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F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222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0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654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00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469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100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70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27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565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786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985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53270-C4C2-4005-BEE7-7A2A8C057230}" type="datetimeFigureOut">
              <a:rPr lang="en-IN" smtClean="0"/>
              <a:t>16-10-2020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9646-EE28-4533-B3DB-47A811365A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031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0070C0"/>
                </a:solidFill>
                <a:latin typeface="Baskerville Old Face" panose="02020602080505020303" pitchFamily="18" charset="0"/>
              </a:rPr>
              <a:t>Acute Renal Failure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09646" y="4725760"/>
            <a:ext cx="4614930" cy="933104"/>
          </a:xfrm>
        </p:spPr>
        <p:txBody>
          <a:bodyPr/>
          <a:lstStyle/>
          <a:p>
            <a:r>
              <a:rPr lang="en-IN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Dr.</a:t>
            </a:r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Hari</a:t>
            </a:r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</a:t>
            </a:r>
            <a:r>
              <a:rPr lang="en-IN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Sankar</a:t>
            </a:r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V</a:t>
            </a:r>
          </a:p>
          <a:p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Associate Professor, </a:t>
            </a:r>
            <a:r>
              <a:rPr lang="en-IN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Dept</a:t>
            </a:r>
            <a:r>
              <a:rPr lang="en-IN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of PM </a:t>
            </a:r>
            <a:endParaRPr lang="en-IN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16200000">
            <a:off x="10679819" y="5371553"/>
            <a:ext cx="1165515" cy="15239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Triangle 6"/>
          <p:cNvSpPr/>
          <p:nvPr/>
        </p:nvSpPr>
        <p:spPr>
          <a:xfrm rot="5400000">
            <a:off x="361696" y="-82057"/>
            <a:ext cx="1165515" cy="15239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ight Triangle 7"/>
          <p:cNvSpPr/>
          <p:nvPr/>
        </p:nvSpPr>
        <p:spPr>
          <a:xfrm rot="10800000">
            <a:off x="10859061" y="97184"/>
            <a:ext cx="1165515" cy="15239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ight Triangle 8"/>
          <p:cNvSpPr/>
          <p:nvPr/>
        </p:nvSpPr>
        <p:spPr>
          <a:xfrm>
            <a:off x="182454" y="5192312"/>
            <a:ext cx="1165515" cy="152399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697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8" y="179162"/>
            <a:ext cx="269747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Pathogenesis</a:t>
            </a:r>
            <a:endParaRPr lang="en-IN" sz="3000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9396" y="771796"/>
            <a:ext cx="1146219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0" i="0" u="none" strike="noStrike" baseline="0" dirty="0" err="1" smtClean="0">
                <a:solidFill>
                  <a:srgbClr val="7030A0"/>
                </a:solidFill>
                <a:latin typeface="Rockwell" panose="02060603020205020403" pitchFamily="18" charset="0"/>
              </a:rPr>
              <a:t>Pathogenetic</a:t>
            </a:r>
            <a:r>
              <a:rPr lang="en-IN" sz="3000" b="0" i="0" u="none" strike="noStrike" baseline="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mechanisms in ATN</a:t>
            </a:r>
          </a:p>
          <a:p>
            <a:endParaRPr lang="en-IN" sz="3000" b="0" i="0" u="none" strike="noStrike" baseline="0" dirty="0" smtClean="0">
              <a:solidFill>
                <a:srgbClr val="00B0F0"/>
              </a:solidFill>
              <a:latin typeface="Rockwell" panose="02060603020205020403" pitchFamily="18" charset="0"/>
            </a:endParaRPr>
          </a:p>
          <a:p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A. Traditional view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Hemodynamic factors:</a:t>
            </a:r>
          </a:p>
          <a:p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Renal vasoconstriction mediated by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humoral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and 			neural mechanisms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Tubular factors:</a:t>
            </a:r>
          </a:p>
          <a:p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Tubular obstruction</a:t>
            </a:r>
          </a:p>
          <a:p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	Back leak of tubular fluid</a:t>
            </a:r>
          </a:p>
          <a:p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B. Modern concept</a:t>
            </a:r>
          </a:p>
          <a:p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		Cellular mechanisms play the major role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855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6063" y="296214"/>
            <a:ext cx="117455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following mechanisms have been postulated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to explain the pathogenesis of renal failure in ATN</a:t>
            </a:r>
            <a:r>
              <a:rPr lang="en-IN" b="0" i="0" u="none" strike="noStrike" baseline="0" dirty="0" smtClean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206063" y="1403797"/>
            <a:ext cx="117455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en-IN" sz="3000" b="1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Tubular obstruction: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Intraluminal debris, cast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formation or interstitial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edema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arising out of tubular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necrosis results in renal tubular obstruction.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Tubular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obstruction, in turn, raises the intraluminal pressure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which leads to reduction of GFR in ATN.</a:t>
            </a:r>
          </a:p>
          <a:p>
            <a:pPr algn="just"/>
            <a:r>
              <a:rPr lang="en-IN" sz="3000" b="1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2. The back leak theory: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Due to the disruption of the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integrity of the renal tubular epithelium, the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glomerular filtrate leaks back into the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interstitium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,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leading to retention of fluid and waste products.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80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718" y="150304"/>
            <a:ext cx="116167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3. </a:t>
            </a:r>
            <a:r>
              <a:rPr lang="en-IN" sz="3000" b="0" i="1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Hemodynamic theories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Hypovolemia, whether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absolute or relative and sustained renal vasoconstriction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results is a reduction of GFR.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Cardiovascular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baroreceptors and the sympathetic nervous system are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activated.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vasopressor mechanisms such as renin–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angiotensin–aldosterone system, vasopressin, and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other vasopressors including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endothelin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are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stimulated.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All these factors act together to sustain the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blood pressure, the cardiac output and cerebral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perfusion. In the kidney,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intrarenal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hemodynamics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is deranged by the vasopressors.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718" y="5159861"/>
            <a:ext cx="118185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This results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in afferent arteriolar constriction,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efferent arteriolar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dilatation and decreased permeability of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glomerular 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membrane, all leading to reduction </a:t>
            </a:r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GFR</a:t>
            </a:r>
            <a:r>
              <a:rPr lang="en-IN" sz="3000" dirty="0">
                <a:solidFill>
                  <a:srgbClr val="0070C0"/>
                </a:solidFill>
                <a:latin typeface="Rockwell" panose="02060603020205020403" pitchFamily="18" charset="0"/>
              </a:rPr>
              <a:t>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796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698" y="618187"/>
            <a:ext cx="1170689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4. Cellular mechanisms: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Several cellular and subcellular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mechanisms have been identified in the renal tubular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cells.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Cytoskeletal injury, loss of cell polarity, impaired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cell-cell and cell-matrix interactions, necrosis and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apoptosis lead to the development of ATN.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 addition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to ischemia, reperfusion injury results in free radical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induced oxidative stress, release of pro- inflammatory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cytokines and reduction in nitric oxide, further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perpetuating the injury.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04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8" y="154547"/>
            <a:ext cx="1169401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Clinical Features</a:t>
            </a:r>
          </a:p>
          <a:p>
            <a:endParaRPr lang="en-IN" sz="3000" b="1" i="0" u="none" strike="noStrike" baseline="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514350" indent="-514350" algn="just">
              <a:buAutoNum type="arabicPeriod"/>
            </a:pPr>
            <a:r>
              <a:rPr lang="en-IN" sz="3000" b="1" i="0" u="none" strike="noStrike" baseline="0" dirty="0" err="1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Prerenal</a:t>
            </a:r>
            <a:r>
              <a:rPr lang="en-IN" sz="3000" b="1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 failure. </a:t>
            </a:r>
          </a:p>
          <a:p>
            <a:pPr algn="just"/>
            <a:endParaRPr lang="en-IN" sz="3000" b="1" i="0" u="none" strike="noStrike" baseline="0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Oliguria.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Symptoms</a:t>
            </a: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related to hypovolemia, including thirst, dizziness,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And orthostatic hypotension.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Evidence of excessive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fluid loss through gastrointestinal tract,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hemorrhage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,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sweating or renal losses may be present.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Patients with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advanced cardiac failure and renal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hypoperfusion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may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present with signs of cardiac failure.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69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8" y="115910"/>
            <a:ext cx="1174553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2. Intrinsic renal failure.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ATN should be suspected in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any patient presenting after a period of hypotension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secondary to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hemorrhage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, sepsis, drug overdose, or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surgery.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About 30% of patients with ATN may remain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non-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oliguric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, especially those with nephrotoxic injury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caused by drugs or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radiocontrast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agents.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 careful search for exposure to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nephrotoxins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should include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 detailed history of all current medications and any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recent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radiocontrast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administration.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Allergic</a:t>
            </a:r>
            <a:r>
              <a:rPr lang="en-IN" sz="3000" dirty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interstitial nephritis should be suspected with recent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drug ingestion, fevers, rash, and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arthralgias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Nephritic</a:t>
            </a:r>
            <a:r>
              <a:rPr lang="en-IN" sz="3000" dirty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syndrome of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hematuria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,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edema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and hypertension point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to glomerular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etiology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of ARF.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45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819" y="283335"/>
            <a:ext cx="1166825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3. </a:t>
            </a:r>
            <a:r>
              <a:rPr lang="en-IN" sz="3000" b="1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Postrenal</a:t>
            </a:r>
            <a:r>
              <a:rPr lang="en-IN" sz="3000" b="1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failure.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Postrenal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failure usually occurs in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older men with prostatic obstruction, main symptoms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being urgency, frequency hesitancy and obstruction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to flow of urine.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In women, the common causes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include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gynecologic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conditions like prolapse,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carcinoma cervix or irradiation of pelvic structures.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Renal calculi and papillary necrosis present with flank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pain and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hematuria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.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14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8" y="1004552"/>
            <a:ext cx="1174553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 most important part of the physical examination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is the assessment of cardiovascular status and the state of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hydration.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Regular recording blood pressure helps to identify hypovolemia early.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Postural hypotension is the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earliest sign of hypovolemia. Severe congestive cardiac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failure (CHF) may cause hypotension without hypovolemia.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38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9" y="244699"/>
            <a:ext cx="11642501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smtClean="0">
                <a:solidFill>
                  <a:srgbClr val="B11016"/>
                </a:solidFill>
                <a:latin typeface="Rockwell" panose="02060603020205020403" pitchFamily="18" charset="0"/>
              </a:rPr>
              <a:t>Investigations</a:t>
            </a:r>
          </a:p>
          <a:p>
            <a:pPr algn="just"/>
            <a:r>
              <a:rPr lang="en-IN" sz="3000" b="1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1. Urinalysis: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Urinalysis is important in the initial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evaluation of ARF.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 daily urine output is usually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low in about 2/3rd of the patients whereas in the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remaining third, it may be normal or even increased.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Reddish brown or cola-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colored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urine is present in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patients with acute glomerulonephritis or in the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presence of myoglobin or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hemoglobin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in the plasma.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Presence of RBCs and RBC casts are very suggestive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of acute glomerulonephritis.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 presence of WBCs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or WBC casts may denote pyelonephritis or acute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interstitial nephritis. 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20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8" y="167426"/>
            <a:ext cx="116682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chemeClr val="accent2"/>
                </a:solidFill>
                <a:latin typeface="Rockwell" panose="02060603020205020403" pitchFamily="18" charset="0"/>
              </a:rPr>
              <a:t>Presence of </a:t>
            </a:r>
            <a:r>
              <a:rPr lang="en-IN" sz="3000" dirty="0" err="1">
                <a:solidFill>
                  <a:schemeClr val="accent2"/>
                </a:solidFill>
                <a:latin typeface="Rockwell" panose="02060603020205020403" pitchFamily="18" charset="0"/>
              </a:rPr>
              <a:t>eosinophils</a:t>
            </a:r>
            <a:r>
              <a:rPr lang="en-IN" sz="3000" dirty="0">
                <a:solidFill>
                  <a:schemeClr val="accent2"/>
                </a:solidFill>
                <a:latin typeface="Rockwell" panose="02060603020205020403" pitchFamily="18" charset="0"/>
              </a:rPr>
              <a:t> in </a:t>
            </a: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urine suggests arterial embolic disease, or drug-induced interstitial nephritis.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Presence of granular </a:t>
            </a:r>
            <a:r>
              <a:rPr lang="en-IN" sz="300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muddybrown</a:t>
            </a:r>
            <a:r>
              <a:rPr lang="en-IN" sz="3000" dirty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casts is suggestive of tubular necrosis.</a:t>
            </a:r>
          </a:p>
          <a:p>
            <a:pPr lvl="0" algn="just"/>
            <a:r>
              <a:rPr lang="en-IN" sz="30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2. Complete blood cell counts and peripheral smear.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These tests may be useful, and the peripheral smear may show </a:t>
            </a:r>
            <a:r>
              <a:rPr lang="en-IN" sz="300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schistocytes</a:t>
            </a: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in conditions such as haemolytic uremic syndrome or thrombotic thrombocytopenic </a:t>
            </a:r>
            <a:r>
              <a:rPr lang="en-IN" sz="300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purpura</a:t>
            </a:r>
            <a:r>
              <a:rPr lang="en-IN" sz="300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.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698" y="3837168"/>
            <a:ext cx="116682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3. Blood urea and serum creatinine: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Increase in the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levels of blood urea and creatinine is the hallmarks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of renal failure, the rate of rise of urea and creatinine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is more important for confirming the diagnosis and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follow-up. In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prerenal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failure, the rate of rise of urea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is higher than that of creatinine. The proportion of urea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to creatinine is usually 20 :1.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61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6365" y="425003"/>
            <a:ext cx="1137204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Acute renal failure (ARF)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is defined as a potentially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reversible rapid decline in the excretory function of the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kidney which develops over hours to days leading to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retention of nitrogenous waste products and the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consequent clinical complications.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9397" y="3308933"/>
            <a:ext cx="11269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 annual incidence of adult ARF in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 general population is 200 /million.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56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6214" y="425003"/>
            <a:ext cx="95977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u="none" strike="noStrike" baseline="0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4. Urinary electrolytes.</a:t>
            </a:r>
            <a:r>
              <a:rPr lang="en-IN" sz="3000" b="1" u="none" strike="noStrike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 </a:t>
            </a:r>
            <a:endParaRPr lang="en-IN" sz="3000" b="1" u="none" strike="noStrike" baseline="0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en-IN" sz="30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5. Ultrasound examination</a:t>
            </a:r>
            <a:r>
              <a:rPr lang="en-IN" sz="30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.</a:t>
            </a:r>
            <a:endParaRPr lang="en-IN" sz="30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en-IN" sz="30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6. Serologic tests</a:t>
            </a:r>
            <a:r>
              <a:rPr lang="en-IN" sz="3000" b="1" dirty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.</a:t>
            </a:r>
            <a:endParaRPr lang="en-IN" sz="3000" b="1" dirty="0" smtClean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  <a:p>
            <a:r>
              <a:rPr lang="en-IN" sz="3000" b="1" dirty="0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7. Renal biopsy.</a:t>
            </a:r>
            <a:endParaRPr lang="en-IN" sz="3000" b="1" dirty="0">
              <a:solidFill>
                <a:schemeClr val="accent1">
                  <a:lumMod val="75000"/>
                </a:schemeClr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35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40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3487" y="321972"/>
            <a:ext cx="115523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000" b="1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Classification</a:t>
            </a:r>
          </a:p>
          <a:p>
            <a:pPr algn="just"/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ARF can be classified based on epidemiology,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etiology</a:t>
            </a:r>
            <a:r>
              <a:rPr lang="en-IN" sz="3000" dirty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or pathophysiology.</a:t>
            </a:r>
          </a:p>
          <a:p>
            <a:pPr algn="just"/>
            <a:endParaRPr lang="en-IN" sz="3000" b="0" i="1" u="none" strike="noStrike" baseline="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b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A. Epidemiologic Classification</a:t>
            </a:r>
          </a:p>
          <a:p>
            <a:pPr algn="just"/>
            <a:r>
              <a:rPr lang="en-IN" sz="3000" b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1. Community Acquired ARF ( CAARF)</a:t>
            </a:r>
          </a:p>
          <a:p>
            <a:pPr algn="just"/>
            <a:r>
              <a:rPr lang="en-IN" sz="3000" b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2. Hospital Acquired ARF (HAARF)</a:t>
            </a:r>
          </a:p>
          <a:p>
            <a:pPr algn="just"/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B. Pathophysiologic Classification</a:t>
            </a: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1. Pre renal</a:t>
            </a: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2. Intrinsic renal</a:t>
            </a:r>
          </a:p>
          <a:p>
            <a:pPr algn="just"/>
            <a:r>
              <a:rPr lang="en-IN" sz="300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	3. Post renal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12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698" y="149134"/>
            <a:ext cx="56973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Epidemiologic Classification</a:t>
            </a:r>
            <a:endParaRPr lang="en-IN" sz="3000" b="1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9245" y="852266"/>
            <a:ext cx="113849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ARF acquired in the community behaves differently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in its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etiology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, severity and outcome from that acquired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in hospitals. Generally, Community Acquired ARF (CAARF) has a better outcome and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lower mortality compared to Hospital Acquired ARF (HAARF)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- 15%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Vs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25%.</a:t>
            </a:r>
            <a:endParaRPr lang="en-IN" sz="3000" dirty="0">
              <a:solidFill>
                <a:schemeClr val="accent2"/>
              </a:solidFill>
              <a:latin typeface="Rockwell" panose="020606030202050204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246" y="3285242"/>
            <a:ext cx="115523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The causes of CAARF include gastroenteritis,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diarrheal disease, </a:t>
            </a:r>
            <a:r>
              <a:rPr lang="en-IN" sz="3000" b="0" i="0" u="none" strike="noStrike" baseline="0" dirty="0" err="1" smtClean="0">
                <a:solidFill>
                  <a:srgbClr val="0070C0"/>
                </a:solidFill>
                <a:latin typeface="Rockwell" panose="02060603020205020403" pitchFamily="18" charset="0"/>
              </a:rPr>
              <a:t>viperine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snake envenomation,</a:t>
            </a:r>
            <a:r>
              <a:rPr lang="en-IN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pt-BR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leptospirosis, herbal toxins, falciparum malaria, copper</a:t>
            </a:r>
            <a:r>
              <a:rPr lang="pt-BR" sz="3000" b="0" i="0" u="none" strike="noStrike" dirty="0" smtClean="0">
                <a:solidFill>
                  <a:srgbClr val="0070C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sulphate poisoning, obstructive nephropathy</a:t>
            </a:r>
            <a:endParaRPr lang="en-IN" sz="3000" dirty="0">
              <a:solidFill>
                <a:srgbClr val="0070C0"/>
              </a:solidFill>
              <a:latin typeface="Rockwell" panose="020606030202050204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245" y="5224234"/>
            <a:ext cx="114621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Most cases of HAARF result from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pre-renal factors. Sepsis, postsurgical ARF and</a:t>
            </a:r>
            <a:r>
              <a:rPr lang="en-IN" sz="3000" b="0" i="0" u="none" strike="noStrike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iatrogenic factors such as nephrotoxic drugs </a:t>
            </a:r>
            <a:r>
              <a:rPr lang="en-IN" sz="3000" b="0" i="0" u="none" strike="noStrike" baseline="0" dirty="0" err="1" smtClean="0">
                <a:solidFill>
                  <a:srgbClr val="00B0F0"/>
                </a:solidFill>
                <a:latin typeface="Rockwell" panose="02060603020205020403" pitchFamily="18" charset="0"/>
              </a:rPr>
              <a:t>areimportant</a:t>
            </a:r>
            <a:r>
              <a:rPr lang="en-IN" sz="3000" b="0" i="0" u="none" strike="noStrike" baseline="0" dirty="0" smtClean="0">
                <a:solidFill>
                  <a:srgbClr val="00B0F0"/>
                </a:solidFill>
                <a:latin typeface="Rockwell" panose="02060603020205020403" pitchFamily="18" charset="0"/>
              </a:rPr>
              <a:t> causes in the hospital setting.</a:t>
            </a:r>
            <a:endParaRPr lang="en-IN" sz="3000" dirty="0">
              <a:solidFill>
                <a:srgbClr val="00B0F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69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8" y="166283"/>
            <a:ext cx="61811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000" b="1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Pathophysiologic Classification</a:t>
            </a:r>
            <a:endParaRPr lang="en-IN" sz="3000" b="1" dirty="0">
              <a:solidFill>
                <a:srgbClr val="00B050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698" y="720282"/>
            <a:ext cx="1165538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u="none" strike="noStrike" baseline="0" dirty="0" smtClean="0">
                <a:solidFill>
                  <a:srgbClr val="0070C0"/>
                </a:solidFill>
                <a:latin typeface="Rockwell" panose="02060603020205020403" pitchFamily="18" charset="0"/>
              </a:rPr>
              <a:t>Pre-renal Causes of ARF</a:t>
            </a:r>
          </a:p>
          <a:p>
            <a:pPr algn="just"/>
            <a:endParaRPr lang="en-IN" sz="3000" b="1" u="none" strike="noStrike" baseline="0" dirty="0" smtClean="0">
              <a:solidFill>
                <a:srgbClr val="0070C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Prerenal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ARF is the most common form.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 term ‘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prerenal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’-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dysfunction is caused by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decrease in renal perfusion.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Restoration of renal perfusion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results in rapid recovery of renal function in the early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stages, before irreversible changes develop.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Prerenal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ARF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occurs in diseases associated with reduction in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extracellular fluid volume as is seen in gastrointestinal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fluid loss (vomiting,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diarrhea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), burns,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hemorrhage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, third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space fluid sequestration or excessive renal fluid losses.</a:t>
            </a:r>
          </a:p>
        </p:txBody>
      </p:sp>
    </p:spTree>
    <p:extLst>
      <p:ext uri="{BB962C8B-B14F-4D97-AF65-F5344CB8AC3E}">
        <p14:creationId xmlns:p14="http://schemas.microsoft.com/office/powerpoint/2010/main" val="162005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7" y="2524523"/>
            <a:ext cx="1162962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Systemic to renal vascular resistance ratio is altered when there is systemic vasodilatation or intra-renal vasoconstriction.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This may occur in sepsis, </a:t>
            </a:r>
            <a:r>
              <a:rPr lang="en-IN" sz="3000" dirty="0" err="1" smtClean="0">
                <a:solidFill>
                  <a:srgbClr val="ED7D31"/>
                </a:solidFill>
                <a:latin typeface="Rockwell" panose="02060603020205020403" pitchFamily="18" charset="0"/>
              </a:rPr>
              <a:t>anesthesia</a:t>
            </a: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 and anaphylaxis leading to </a:t>
            </a:r>
            <a:r>
              <a:rPr lang="en-IN" sz="3000" dirty="0" err="1" smtClean="0">
                <a:solidFill>
                  <a:srgbClr val="ED7D31"/>
                </a:solidFill>
                <a:latin typeface="Rockwell" panose="02060603020205020403" pitchFamily="18" charset="0"/>
              </a:rPr>
              <a:t>prerenal</a:t>
            </a: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 failure.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 smtClean="0">
                <a:solidFill>
                  <a:srgbClr val="ED7D31"/>
                </a:solidFill>
                <a:latin typeface="Rockwell" panose="02060603020205020403" pitchFamily="18" charset="0"/>
              </a:rPr>
              <a:t>ARF may be broadly classified into medical ARF, surgical ARF, obstetric ARF</a:t>
            </a:r>
            <a:endParaRPr lang="en-IN" sz="3000" dirty="0">
              <a:solidFill>
                <a:srgbClr val="ED7D3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697" y="1047195"/>
            <a:ext cx="116296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Conditions associated with a reduction in the ‘effective arterial blood volume’, seen in low cardiac output states such as myocardial, pericardial or </a:t>
            </a:r>
            <a:r>
              <a:rPr lang="en-IN" sz="3000" dirty="0" err="1">
                <a:solidFill>
                  <a:srgbClr val="ED7D31"/>
                </a:solidFill>
                <a:latin typeface="Rockwell" panose="02060603020205020403" pitchFamily="18" charset="0"/>
              </a:rPr>
              <a:t>valvular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 diseases, pulmonary HTN.</a:t>
            </a:r>
            <a:endParaRPr lang="en-IN" sz="3000" dirty="0">
              <a:solidFill>
                <a:srgbClr val="ED7D3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0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4698" y="332130"/>
            <a:ext cx="116811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Intrinsic Renal Causes of ARF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 most common cause of intrinsic ARF is ‘acute tubular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necrosis’ (ATN).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ATN may be caused by ischemic or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nephrotoxic injury. 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Conditions which cause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prerenal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failure may lead to renal ischemia and ATN.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Substances toxic to the renal tubule are called tubular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nephrotoxins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, e.g. aminoglycosides,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radiocontrast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media,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err="1" smtClean="0">
                <a:solidFill>
                  <a:schemeClr val="accent2"/>
                </a:solidFill>
                <a:latin typeface="Rockwell" panose="02060603020205020403" pitchFamily="18" charset="0"/>
              </a:rPr>
              <a:t>heme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pigments and others.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The hallmark of ATN is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structural damage to the tubular cell, which regenerates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over a few weeks with recovery of renal function.</a:t>
            </a:r>
          </a:p>
        </p:txBody>
      </p:sp>
    </p:spTree>
    <p:extLst>
      <p:ext uri="{BB962C8B-B14F-4D97-AF65-F5344CB8AC3E}">
        <p14:creationId xmlns:p14="http://schemas.microsoft.com/office/powerpoint/2010/main" val="637166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9093" y="1004552"/>
            <a:ext cx="114793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Other intrinsic renal causes of ARF include acute glomerulonephritis, rapidly progressive glomerulonephritis, </a:t>
            </a:r>
            <a:r>
              <a:rPr lang="fr-FR" sz="3000" dirty="0">
                <a:solidFill>
                  <a:srgbClr val="ED7D31"/>
                </a:solidFill>
                <a:latin typeface="Rockwell" panose="02060603020205020403" pitchFamily="18" charset="0"/>
              </a:rPr>
              <a:t>acute </a:t>
            </a:r>
            <a:r>
              <a:rPr lang="fr-FR" sz="3000" dirty="0" err="1">
                <a:solidFill>
                  <a:srgbClr val="ED7D31"/>
                </a:solidFill>
                <a:latin typeface="Rockwell" panose="02060603020205020403" pitchFamily="18" charset="0"/>
              </a:rPr>
              <a:t>vasculitides</a:t>
            </a:r>
            <a:r>
              <a:rPr lang="fr-FR" sz="3000" dirty="0">
                <a:solidFill>
                  <a:srgbClr val="ED7D31"/>
                </a:solidFill>
                <a:latin typeface="Rockwell" panose="02060603020205020403" pitchFamily="18" charset="0"/>
              </a:rPr>
              <a:t>, </a:t>
            </a:r>
            <a:r>
              <a:rPr lang="fr-FR" sz="3000" dirty="0" err="1">
                <a:solidFill>
                  <a:srgbClr val="ED7D31"/>
                </a:solidFill>
                <a:latin typeface="Rockwell" panose="02060603020205020403" pitchFamily="18" charset="0"/>
              </a:rPr>
              <a:t>hemolytic</a:t>
            </a:r>
            <a:r>
              <a:rPr lang="fr-FR" sz="3000" dirty="0">
                <a:solidFill>
                  <a:srgbClr val="ED7D31"/>
                </a:solidFill>
                <a:latin typeface="Rockwell" panose="02060603020205020403" pitchFamily="18" charset="0"/>
              </a:rPr>
              <a:t> </a:t>
            </a:r>
            <a:r>
              <a:rPr lang="fr-FR" sz="3000" dirty="0" err="1">
                <a:solidFill>
                  <a:srgbClr val="ED7D31"/>
                </a:solidFill>
                <a:latin typeface="Rockwell" panose="02060603020205020403" pitchFamily="18" charset="0"/>
              </a:rPr>
              <a:t>uremic</a:t>
            </a:r>
            <a:r>
              <a:rPr lang="fr-FR" sz="3000" dirty="0">
                <a:solidFill>
                  <a:srgbClr val="ED7D31"/>
                </a:solidFill>
                <a:latin typeface="Rockwell" panose="02060603020205020403" pitchFamily="18" charset="0"/>
              </a:rPr>
              <a:t> syndrome, </a:t>
            </a:r>
            <a:r>
              <a:rPr lang="fr-FR" sz="3000" dirty="0" err="1">
                <a:solidFill>
                  <a:srgbClr val="ED7D31"/>
                </a:solidFill>
                <a:latin typeface="Rockwell" panose="02060603020205020403" pitchFamily="18" charset="0"/>
              </a:rPr>
              <a:t>malignant</a:t>
            </a:r>
            <a:r>
              <a:rPr lang="fr-FR" sz="3000" dirty="0">
                <a:solidFill>
                  <a:srgbClr val="ED7D31"/>
                </a:solidFill>
                <a:latin typeface="Rockwell" panose="02060603020205020403" pitchFamily="18" charset="0"/>
              </a:rPr>
              <a:t> hypertension, acute cortical </a:t>
            </a:r>
            <a:r>
              <a:rPr lang="fr-FR" sz="3000" dirty="0" err="1">
                <a:solidFill>
                  <a:srgbClr val="ED7D31"/>
                </a:solidFill>
                <a:latin typeface="Rockwell" panose="02060603020205020403" pitchFamily="18" charset="0"/>
              </a:rPr>
              <a:t>necrosis</a:t>
            </a:r>
            <a:r>
              <a:rPr lang="fr-FR" sz="3000" dirty="0">
                <a:solidFill>
                  <a:srgbClr val="ED7D31"/>
                </a:solidFill>
                <a:latin typeface="Rockwell" panose="02060603020205020403" pitchFamily="18" charset="0"/>
              </a:rPr>
              <a:t>, acute 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allergic interstitial nephritis, acute pyelonephritis, </a:t>
            </a:r>
            <a:r>
              <a:rPr lang="en-IN" sz="3000" dirty="0" err="1">
                <a:solidFill>
                  <a:srgbClr val="ED7D31"/>
                </a:solidFill>
                <a:latin typeface="Rockwell" panose="02060603020205020403" pitchFamily="18" charset="0"/>
              </a:rPr>
              <a:t>intratubular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 obstruction due to heavy </a:t>
            </a:r>
            <a:r>
              <a:rPr lang="en-IN" sz="3000" dirty="0" err="1">
                <a:solidFill>
                  <a:srgbClr val="ED7D31"/>
                </a:solidFill>
                <a:latin typeface="Rockwell" panose="02060603020205020403" pitchFamily="18" charset="0"/>
              </a:rPr>
              <a:t>crystalluria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 and </a:t>
            </a:r>
            <a:r>
              <a:rPr lang="en-IN" sz="3000" dirty="0" err="1">
                <a:solidFill>
                  <a:srgbClr val="ED7D31"/>
                </a:solidFill>
                <a:latin typeface="Rockwell" panose="02060603020205020403" pitchFamily="18" charset="0"/>
              </a:rPr>
              <a:t>paraproteinemias</a:t>
            </a: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. </a:t>
            </a:r>
          </a:p>
          <a:p>
            <a:pPr marL="457200" lvl="0" indent="-457200" algn="just">
              <a:buFont typeface="Wingdings" panose="05000000000000000000" pitchFamily="2" charset="2"/>
              <a:buChar char="Ø"/>
            </a:pPr>
            <a:r>
              <a:rPr lang="en-IN" sz="3000" dirty="0">
                <a:solidFill>
                  <a:srgbClr val="ED7D31"/>
                </a:solidFill>
                <a:latin typeface="Rockwell" panose="02060603020205020403" pitchFamily="18" charset="0"/>
              </a:rPr>
              <a:t>Rarely acute bilateral occlusion of renal arteries or veins by thrombosis or embolism leads to ARF.</a:t>
            </a:r>
            <a:endParaRPr lang="en-IN" sz="3000" dirty="0">
              <a:solidFill>
                <a:srgbClr val="ED7D3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03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/>
          <p:cNvSpPr/>
          <p:nvPr/>
        </p:nvSpPr>
        <p:spPr>
          <a:xfrm>
            <a:off x="0" y="2369713"/>
            <a:ext cx="7418231" cy="4488287"/>
          </a:xfrm>
          <a:prstGeom prst="corner">
            <a:avLst>
              <a:gd name="adj1" fmla="val 2080"/>
              <a:gd name="adj2" fmla="val 2367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L-Shape 3"/>
          <p:cNvSpPr/>
          <p:nvPr/>
        </p:nvSpPr>
        <p:spPr>
          <a:xfrm rot="10800000">
            <a:off x="9229859" y="0"/>
            <a:ext cx="2962141" cy="5718220"/>
          </a:xfrm>
          <a:prstGeom prst="corner">
            <a:avLst>
              <a:gd name="adj1" fmla="val 5217"/>
              <a:gd name="adj2" fmla="val 4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489397" cy="2009104"/>
          </a:xfrm>
          <a:prstGeom prst="halfFrame">
            <a:avLst>
              <a:gd name="adj1" fmla="val 22807"/>
              <a:gd name="adj2" fmla="val 22807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941" y="218941"/>
            <a:ext cx="1165538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3000" b="1" i="0" u="none" strike="noStrike" baseline="0" dirty="0" err="1" smtClean="0">
                <a:solidFill>
                  <a:srgbClr val="00B050"/>
                </a:solidFill>
                <a:latin typeface="Rockwell" panose="02060603020205020403" pitchFamily="18" charset="0"/>
              </a:rPr>
              <a:t>Postrenal</a:t>
            </a:r>
            <a:r>
              <a:rPr lang="en-IN" sz="3000" b="1" i="0" u="none" strike="noStrike" baseline="0" dirty="0" smtClean="0">
                <a:solidFill>
                  <a:srgbClr val="00B050"/>
                </a:solidFill>
                <a:latin typeface="Rockwell" panose="02060603020205020403" pitchFamily="18" charset="0"/>
              </a:rPr>
              <a:t> ARF</a:t>
            </a:r>
          </a:p>
          <a:p>
            <a:pPr algn="just"/>
            <a:endParaRPr lang="en-IN" sz="3000" b="1" i="0" u="none" strike="noStrike" baseline="0" dirty="0" smtClean="0">
              <a:solidFill>
                <a:srgbClr val="00B050"/>
              </a:solidFill>
              <a:latin typeface="Rockwell" panose="02060603020205020403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About 5% of cases of ARF are due to urinary tract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obstruction. Obstruction at the bladder neck is the most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common site. Ureteric obstruction causes ARF either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when it is bilateral or it is a solitary functioning kidney.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It is important to recognize obstruction since early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correction leads to complete recovery.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ARF used to be classified depending on the etiological</a:t>
            </a:r>
            <a:r>
              <a:rPr lang="en-IN" sz="3000" b="0" i="0" u="none" strike="noStrike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 </a:t>
            </a:r>
            <a:r>
              <a:rPr lang="en-IN" sz="3000" b="0" i="0" u="none" strike="noStrike" baseline="0" dirty="0" smtClean="0">
                <a:solidFill>
                  <a:schemeClr val="accent2"/>
                </a:solidFill>
                <a:latin typeface="Rockwell" panose="02060603020205020403" pitchFamily="18" charset="0"/>
              </a:rPr>
              <a:t>setting from which renal failure develops. </a:t>
            </a:r>
          </a:p>
        </p:txBody>
      </p:sp>
    </p:spTree>
    <p:extLst>
      <p:ext uri="{BB962C8B-B14F-4D97-AF65-F5344CB8AC3E}">
        <p14:creationId xmlns:p14="http://schemas.microsoft.com/office/powerpoint/2010/main" val="166332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1395</Words>
  <Application>Microsoft Office PowerPoint</Application>
  <PresentationFormat>Widescreen</PresentationFormat>
  <Paragraphs>109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Baskerville Old Face</vt:lpstr>
      <vt:lpstr>Calibri</vt:lpstr>
      <vt:lpstr>Calibri Light</vt:lpstr>
      <vt:lpstr>Rockwell</vt:lpstr>
      <vt:lpstr>Times New Roman</vt:lpstr>
      <vt:lpstr>Wingdings</vt:lpstr>
      <vt:lpstr>Office Theme</vt:lpstr>
      <vt:lpstr>Acute Renal Failure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2020-10-16T03:19:35Z</dcterms:created>
  <dcterms:modified xsi:type="dcterms:W3CDTF">2020-10-16T04:17:08Z</dcterms:modified>
</cp:coreProperties>
</file>